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9.bin"/>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0.bin"/>
  <Override ContentType="application/vnd.openxmlformats-officedocument.oleObject" PartName="/ppt/embeddings/oleObject1.bin"/>
  <Override ContentType="application/vnd.openxmlformats-officedocument.oleObject" PartName="/ppt/embeddings/oleObject8.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Candara"/>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9" roundtripDataSignature="AMtx7mgOwQJZc85SaKWgpbIb60yDyEAa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ndara-bold.fntdata"/><Relationship Id="rId21" Type="http://schemas.openxmlformats.org/officeDocument/2006/relationships/font" Target="fonts/Candara-regular.fntdata"/><Relationship Id="rId24" Type="http://schemas.openxmlformats.org/officeDocument/2006/relationships/font" Target="fonts/Candara-boldItalic.fntdata"/><Relationship Id="rId23" Type="http://schemas.openxmlformats.org/officeDocument/2006/relationships/font" Target="fonts/Candar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17"/>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17"/>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57" name="Shape 57"/>
        <p:cNvGrpSpPr/>
        <p:nvPr/>
      </p:nvGrpSpPr>
      <p:grpSpPr>
        <a:xfrm>
          <a:off x="0" y="0"/>
          <a:ext cx="0" cy="0"/>
          <a:chOff x="0" y="0"/>
          <a:chExt cx="0" cy="0"/>
        </a:xfrm>
      </p:grpSpPr>
      <p:sp>
        <p:nvSpPr>
          <p:cNvPr id="58" name="Google Shape;58;p26"/>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2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26"/>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ólo el título">
  <p:cSld name="3_Sólo el título">
    <p:spTree>
      <p:nvGrpSpPr>
        <p:cNvPr id="61" name="Shape 61"/>
        <p:cNvGrpSpPr/>
        <p:nvPr/>
      </p:nvGrpSpPr>
      <p:grpSpPr>
        <a:xfrm>
          <a:off x="0" y="0"/>
          <a:ext cx="0" cy="0"/>
          <a:chOff x="0" y="0"/>
          <a:chExt cx="0" cy="0"/>
        </a:xfrm>
      </p:grpSpPr>
      <p:pic>
        <p:nvPicPr>
          <p:cNvPr descr="LOGO-B.png" id="62" name="Google Shape;62;p2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27"/>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27"/>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27"/>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27"/>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27"/>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27"/>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70" name="Shape 70"/>
        <p:cNvGrpSpPr/>
        <p:nvPr/>
      </p:nvGrpSpPr>
      <p:grpSpPr>
        <a:xfrm>
          <a:off x="0" y="0"/>
          <a:ext cx="0" cy="0"/>
          <a:chOff x="0" y="0"/>
          <a:chExt cx="0" cy="0"/>
        </a:xfrm>
      </p:grpSpPr>
      <p:sp>
        <p:nvSpPr>
          <p:cNvPr id="71" name="Google Shape;71;p28"/>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2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28"/>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ólo el título">
  <p:cSld name="4_Sólo el título">
    <p:spTree>
      <p:nvGrpSpPr>
        <p:cNvPr id="74" name="Shape 74"/>
        <p:cNvGrpSpPr/>
        <p:nvPr/>
      </p:nvGrpSpPr>
      <p:grpSpPr>
        <a:xfrm>
          <a:off x="0" y="0"/>
          <a:ext cx="0" cy="0"/>
          <a:chOff x="0" y="0"/>
          <a:chExt cx="0" cy="0"/>
        </a:xfrm>
      </p:grpSpPr>
      <p:pic>
        <p:nvPicPr>
          <p:cNvPr descr="LOGO-B.png" id="75" name="Google Shape;75;p2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2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29"/>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29"/>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29"/>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29"/>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29"/>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 blanco">
  <p:cSld name="3_En blanco">
    <p:spTree>
      <p:nvGrpSpPr>
        <p:cNvPr id="83" name="Shape 83"/>
        <p:cNvGrpSpPr/>
        <p:nvPr/>
      </p:nvGrpSpPr>
      <p:grpSpPr>
        <a:xfrm>
          <a:off x="0" y="0"/>
          <a:ext cx="0" cy="0"/>
          <a:chOff x="0" y="0"/>
          <a:chExt cx="0" cy="0"/>
        </a:xfrm>
      </p:grpSpPr>
      <p:sp>
        <p:nvSpPr>
          <p:cNvPr id="84" name="Google Shape;84;p3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3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30"/>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ólo el título">
  <p:cSld name="5_Sólo el título">
    <p:spTree>
      <p:nvGrpSpPr>
        <p:cNvPr id="87" name="Shape 87"/>
        <p:cNvGrpSpPr/>
        <p:nvPr/>
      </p:nvGrpSpPr>
      <p:grpSpPr>
        <a:xfrm>
          <a:off x="0" y="0"/>
          <a:ext cx="0" cy="0"/>
          <a:chOff x="0" y="0"/>
          <a:chExt cx="0" cy="0"/>
        </a:xfrm>
      </p:grpSpPr>
      <p:pic>
        <p:nvPicPr>
          <p:cNvPr descr="LOGO-B.png" id="88" name="Google Shape;88;p3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3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31"/>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31"/>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31"/>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31"/>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31"/>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 blanco">
  <p:cSld name="4_En blanco">
    <p:spTree>
      <p:nvGrpSpPr>
        <p:cNvPr id="96" name="Shape 96"/>
        <p:cNvGrpSpPr/>
        <p:nvPr/>
      </p:nvGrpSpPr>
      <p:grpSpPr>
        <a:xfrm>
          <a:off x="0" y="0"/>
          <a:ext cx="0" cy="0"/>
          <a:chOff x="0" y="0"/>
          <a:chExt cx="0" cy="0"/>
        </a:xfrm>
      </p:grpSpPr>
      <p:sp>
        <p:nvSpPr>
          <p:cNvPr id="97" name="Google Shape;97;p32"/>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3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32"/>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ólo el título">
  <p:cSld name="6_Sólo el título">
    <p:spTree>
      <p:nvGrpSpPr>
        <p:cNvPr id="100" name="Shape 100"/>
        <p:cNvGrpSpPr/>
        <p:nvPr/>
      </p:nvGrpSpPr>
      <p:grpSpPr>
        <a:xfrm>
          <a:off x="0" y="0"/>
          <a:ext cx="0" cy="0"/>
          <a:chOff x="0" y="0"/>
          <a:chExt cx="0" cy="0"/>
        </a:xfrm>
      </p:grpSpPr>
      <p:pic>
        <p:nvPicPr>
          <p:cNvPr descr="LOGO-B.png" id="101" name="Google Shape;101;p3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3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33"/>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3"/>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33"/>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33"/>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33"/>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 blanco">
  <p:cSld name="5_En blanco">
    <p:spTree>
      <p:nvGrpSpPr>
        <p:cNvPr id="109" name="Shape 109"/>
        <p:cNvGrpSpPr/>
        <p:nvPr/>
      </p:nvGrpSpPr>
      <p:grpSpPr>
        <a:xfrm>
          <a:off x="0" y="0"/>
          <a:ext cx="0" cy="0"/>
          <a:chOff x="0" y="0"/>
          <a:chExt cx="0" cy="0"/>
        </a:xfrm>
      </p:grpSpPr>
      <p:sp>
        <p:nvSpPr>
          <p:cNvPr id="110" name="Google Shape;110;p3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3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3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ólo el título">
  <p:cSld name="7_Sólo el título">
    <p:spTree>
      <p:nvGrpSpPr>
        <p:cNvPr id="113" name="Shape 113"/>
        <p:cNvGrpSpPr/>
        <p:nvPr/>
      </p:nvGrpSpPr>
      <p:grpSpPr>
        <a:xfrm>
          <a:off x="0" y="0"/>
          <a:ext cx="0" cy="0"/>
          <a:chOff x="0" y="0"/>
          <a:chExt cx="0" cy="0"/>
        </a:xfrm>
      </p:grpSpPr>
      <p:pic>
        <p:nvPicPr>
          <p:cNvPr descr="LOGO-B.png" id="114" name="Google Shape;114;p3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3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35"/>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35"/>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35"/>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35"/>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35"/>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4" name="Shape 14"/>
        <p:cNvGrpSpPr/>
        <p:nvPr/>
      </p:nvGrpSpPr>
      <p:grpSpPr>
        <a:xfrm>
          <a:off x="0" y="0"/>
          <a:ext cx="0" cy="0"/>
          <a:chOff x="0" y="0"/>
          <a:chExt cx="0" cy="0"/>
        </a:xfrm>
      </p:grpSpPr>
      <p:sp>
        <p:nvSpPr>
          <p:cNvPr id="15" name="Google Shape;15;p18"/>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18"/>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122" name="Shape 122"/>
        <p:cNvGrpSpPr/>
        <p:nvPr/>
      </p:nvGrpSpPr>
      <p:grpSpPr>
        <a:xfrm>
          <a:off x="0" y="0"/>
          <a:ext cx="0" cy="0"/>
          <a:chOff x="0" y="0"/>
          <a:chExt cx="0" cy="0"/>
        </a:xfrm>
      </p:grpSpPr>
      <p:sp>
        <p:nvSpPr>
          <p:cNvPr id="123" name="Google Shape;123;p36"/>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3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36"/>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ólo el título">
  <p:cSld name="8_Sólo el título">
    <p:spTree>
      <p:nvGrpSpPr>
        <p:cNvPr id="126" name="Shape 126"/>
        <p:cNvGrpSpPr/>
        <p:nvPr/>
      </p:nvGrpSpPr>
      <p:grpSpPr>
        <a:xfrm>
          <a:off x="0" y="0"/>
          <a:ext cx="0" cy="0"/>
          <a:chOff x="0" y="0"/>
          <a:chExt cx="0" cy="0"/>
        </a:xfrm>
      </p:grpSpPr>
      <p:pic>
        <p:nvPicPr>
          <p:cNvPr descr="LOGO-B.png" id="127" name="Google Shape;127;p3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37"/>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37"/>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37"/>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37"/>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37"/>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37"/>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135" name="Shape 135"/>
        <p:cNvGrpSpPr/>
        <p:nvPr/>
      </p:nvGrpSpPr>
      <p:grpSpPr>
        <a:xfrm>
          <a:off x="0" y="0"/>
          <a:ext cx="0" cy="0"/>
          <a:chOff x="0" y="0"/>
          <a:chExt cx="0" cy="0"/>
        </a:xfrm>
      </p:grpSpPr>
      <p:sp>
        <p:nvSpPr>
          <p:cNvPr id="136" name="Google Shape;136;p38"/>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3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38"/>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ólo el título">
  <p:cSld name="9_Sólo el título">
    <p:spTree>
      <p:nvGrpSpPr>
        <p:cNvPr id="139" name="Shape 139"/>
        <p:cNvGrpSpPr/>
        <p:nvPr/>
      </p:nvGrpSpPr>
      <p:grpSpPr>
        <a:xfrm>
          <a:off x="0" y="0"/>
          <a:ext cx="0" cy="0"/>
          <a:chOff x="0" y="0"/>
          <a:chExt cx="0" cy="0"/>
        </a:xfrm>
      </p:grpSpPr>
      <p:pic>
        <p:nvPicPr>
          <p:cNvPr descr="LOGO-B.png" id="140" name="Google Shape;140;p3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3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39"/>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39"/>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39"/>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39"/>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39"/>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ólo el título">
  <p:cSld name="1_Sólo el título">
    <p:spTree>
      <p:nvGrpSpPr>
        <p:cNvPr id="18" name="Shape 18"/>
        <p:cNvGrpSpPr/>
        <p:nvPr/>
      </p:nvGrpSpPr>
      <p:grpSpPr>
        <a:xfrm>
          <a:off x="0" y="0"/>
          <a:ext cx="0" cy="0"/>
          <a:chOff x="0" y="0"/>
          <a:chExt cx="0" cy="0"/>
        </a:xfrm>
      </p:grpSpPr>
      <p:pic>
        <p:nvPicPr>
          <p:cNvPr descr="LOGO-B.png" id="19" name="Google Shape;19;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19"/>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19"/>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19"/>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19"/>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19"/>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1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7" name="Shape 27"/>
        <p:cNvGrpSpPr/>
        <p:nvPr/>
      </p:nvGrpSpPr>
      <p:grpSpPr>
        <a:xfrm>
          <a:off x="0" y="0"/>
          <a:ext cx="0" cy="0"/>
          <a:chOff x="0" y="0"/>
          <a:chExt cx="0" cy="0"/>
        </a:xfrm>
      </p:grpSpPr>
      <p:sp>
        <p:nvSpPr>
          <p:cNvPr id="28" name="Google Shape;28;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20"/>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4" name="Shape 34"/>
        <p:cNvGrpSpPr/>
        <p:nvPr/>
      </p:nvGrpSpPr>
      <p:grpSpPr>
        <a:xfrm>
          <a:off x="0" y="0"/>
          <a:ext cx="0" cy="0"/>
          <a:chOff x="0" y="0"/>
          <a:chExt cx="0" cy="0"/>
        </a:xfrm>
      </p:grpSpPr>
      <p:sp>
        <p:nvSpPr>
          <p:cNvPr id="35" name="Google Shape;3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22"/>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42" name="Shape 42"/>
        <p:cNvGrpSpPr/>
        <p:nvPr/>
      </p:nvGrpSpPr>
      <p:grpSpPr>
        <a:xfrm>
          <a:off x="0" y="0"/>
          <a:ext cx="0" cy="0"/>
          <a:chOff x="0" y="0"/>
          <a:chExt cx="0" cy="0"/>
        </a:xfrm>
      </p:grpSpPr>
      <p:sp>
        <p:nvSpPr>
          <p:cNvPr id="43" name="Google Shape;43;p23"/>
          <p:cNvSpPr/>
          <p:nvPr/>
        </p:nvSpPr>
        <p:spPr>
          <a:xfrm>
            <a:off x="1748454" y="-27988"/>
            <a:ext cx="173111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8000">
                <a:solidFill>
                  <a:srgbClr val="2871B4"/>
                </a:solidFill>
                <a:latin typeface="Open Sans"/>
                <a:ea typeface="Open Sans"/>
                <a:cs typeface="Open Sans"/>
                <a:sym typeface="Open Sans"/>
              </a:rPr>
              <a:t>16</a:t>
            </a:r>
            <a:endParaRPr b="1" sz="8000">
              <a:solidFill>
                <a:srgbClr val="2871B4"/>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4" name="Shape 44"/>
        <p:cNvGrpSpPr/>
        <p:nvPr/>
      </p:nvGrpSpPr>
      <p:grpSpPr>
        <a:xfrm>
          <a:off x="0" y="0"/>
          <a:ext cx="0" cy="0"/>
          <a:chOff x="0" y="0"/>
          <a:chExt cx="0" cy="0"/>
        </a:xfrm>
      </p:grpSpPr>
      <p:sp>
        <p:nvSpPr>
          <p:cNvPr id="45" name="Google Shape;45;p2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2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ólo el título">
  <p:cSld name="2_Sólo el título">
    <p:spTree>
      <p:nvGrpSpPr>
        <p:cNvPr id="48" name="Shape 48"/>
        <p:cNvGrpSpPr/>
        <p:nvPr/>
      </p:nvGrpSpPr>
      <p:grpSpPr>
        <a:xfrm>
          <a:off x="0" y="0"/>
          <a:ext cx="0" cy="0"/>
          <a:chOff x="0" y="0"/>
          <a:chExt cx="0" cy="0"/>
        </a:xfrm>
      </p:grpSpPr>
      <p:pic>
        <p:nvPicPr>
          <p:cNvPr descr="LOGO-B.png" id="49" name="Google Shape;49;p2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2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25"/>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25"/>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25"/>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25"/>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25"/>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vmlDrawing" Target="../drawings/vmlDrawing6.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vmlDrawing" Target="../drawings/vmlDrawing7.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vmlDrawing" Target="../drawings/vmlDrawing8.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vmlDrawing" Target="../drawings/vmlDrawing9.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vmlDrawing" Target="../drawings/vmlDrawing10.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p:nvPr/>
        </p:nvSpPr>
        <p:spPr>
          <a:xfrm>
            <a:off x="1724396" y="5853056"/>
            <a:ext cx="177318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1"/>
          <p:cNvSpPr/>
          <p:nvPr/>
        </p:nvSpPr>
        <p:spPr>
          <a:xfrm>
            <a:off x="1386402" y="6326352"/>
            <a:ext cx="2449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4" name="Google Shape;154;p1"/>
          <p:cNvSpPr/>
          <p:nvPr/>
        </p:nvSpPr>
        <p:spPr>
          <a:xfrm>
            <a:off x="1024235" y="3792844"/>
            <a:ext cx="31735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rgbClr val="17365D"/>
                </a:solidFill>
                <a:latin typeface="Calibri"/>
                <a:ea typeface="Calibri"/>
                <a:cs typeface="Calibri"/>
                <a:sym typeface="Calibri"/>
              </a:rPr>
              <a:t>Uso de Variables de tipo compuestas y LOB</a:t>
            </a:r>
            <a:endParaRPr b="1" sz="2400">
              <a:solidFill>
                <a:srgbClr val="17365D"/>
              </a:solidFill>
              <a:latin typeface="Candara"/>
              <a:ea typeface="Candara"/>
              <a:cs typeface="Candara"/>
              <a:sym typeface="Candara"/>
            </a:endParaRPr>
          </a:p>
        </p:txBody>
      </p:sp>
      <p:sp>
        <p:nvSpPr>
          <p:cNvPr id="155" name="Google Shape;155;p1"/>
          <p:cNvSpPr/>
          <p:nvPr/>
        </p:nvSpPr>
        <p:spPr>
          <a:xfrm>
            <a:off x="1386402" y="520700"/>
            <a:ext cx="2429537" cy="72943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800">
                <a:solidFill>
                  <a:srgbClr val="17365D"/>
                </a:solidFill>
                <a:latin typeface="Calibri"/>
                <a:ea typeface="Calibri"/>
                <a:cs typeface="Calibri"/>
                <a:sym typeface="Calibri"/>
              </a:rPr>
              <a:t>Gestionando mis primeros procesos</a:t>
            </a:r>
            <a:endParaRPr b="1" sz="1800">
              <a:solidFill>
                <a:srgbClr val="17365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0"/>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0"/>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34" name="Google Shape;234;p10"/>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10"/>
          <p:cNvSpPr/>
          <p:nvPr/>
        </p:nvSpPr>
        <p:spPr>
          <a:xfrm>
            <a:off x="672352" y="1263212"/>
            <a:ext cx="8068235" cy="626376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GETLENGTH: </a:t>
            </a:r>
            <a:r>
              <a:rPr lang="es-ES" sz="1800">
                <a:solidFill>
                  <a:srgbClr val="0F243E"/>
                </a:solidFill>
                <a:latin typeface="Calibri"/>
                <a:ea typeface="Calibri"/>
                <a:cs typeface="Calibri"/>
                <a:sym typeface="Calibri"/>
              </a:rPr>
              <a:t>Devuelve el tamaño del archivo en bytes.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LOADFROMFILE: </a:t>
            </a:r>
            <a:r>
              <a:rPr lang="es-ES" sz="1800">
                <a:solidFill>
                  <a:srgbClr val="0F243E"/>
                </a:solidFill>
                <a:latin typeface="Calibri"/>
                <a:ea typeface="Calibri"/>
                <a:cs typeface="Calibri"/>
                <a:sym typeface="Calibri"/>
              </a:rPr>
              <a:t>Se utiliza para leer todo o parte de un archivo externo (BIFLE) o un Objeto LOB interno. El dato leído lo almacena en un objeto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COMPARE: </a:t>
            </a:r>
            <a:r>
              <a:rPr lang="es-ES" sz="1800">
                <a:solidFill>
                  <a:srgbClr val="0F243E"/>
                </a:solidFill>
                <a:latin typeface="Calibri"/>
                <a:ea typeface="Calibri"/>
                <a:cs typeface="Calibri"/>
                <a:sym typeface="Calibri"/>
              </a:rPr>
              <a:t>Se utiliza para comparar 2 objetos LOB’s del mismo tipo</a:t>
            </a:r>
            <a:endParaRPr sz="1800">
              <a:solidFill>
                <a:srgbClr val="0F243E"/>
              </a:solidFill>
              <a:latin typeface="Calibri"/>
              <a:ea typeface="Calibri"/>
              <a:cs typeface="Calibri"/>
              <a:sym typeface="Calibri"/>
            </a:endParaRPr>
          </a:p>
          <a:p>
            <a:pPr indent="-342900" lvl="1" marL="800100" marR="0" rtl="0" algn="just">
              <a:lnSpc>
                <a:spcPct val="115000"/>
              </a:lnSpc>
              <a:spcBef>
                <a:spcPts val="1000"/>
              </a:spcBef>
              <a:spcAft>
                <a:spcPts val="0"/>
              </a:spcAft>
              <a:buClr>
                <a:srgbClr val="0F243E"/>
              </a:buClr>
              <a:buSzPts val="1800"/>
              <a:buFont typeface="Calibri"/>
              <a:buAutoNum type="arabicParenR"/>
            </a:pPr>
            <a:r>
              <a:rPr b="0" i="0" lang="es-ES" sz="1800" u="none" cap="none" strike="noStrike">
                <a:solidFill>
                  <a:srgbClr val="0F243E"/>
                </a:solidFill>
                <a:latin typeface="Calibri"/>
                <a:ea typeface="Calibri"/>
                <a:cs typeface="Calibri"/>
                <a:sym typeface="Calibri"/>
              </a:rPr>
              <a:t>Si devuelve 0 –&gt; archivos idénticos; </a:t>
            </a:r>
            <a:endParaRPr/>
          </a:p>
          <a:p>
            <a:pPr indent="-342900" lvl="1" marL="800100" marR="0" rtl="0" algn="just">
              <a:lnSpc>
                <a:spcPct val="115000"/>
              </a:lnSpc>
              <a:spcBef>
                <a:spcPts val="1000"/>
              </a:spcBef>
              <a:spcAft>
                <a:spcPts val="0"/>
              </a:spcAft>
              <a:buClr>
                <a:srgbClr val="0F243E"/>
              </a:buClr>
              <a:buSzPts val="1800"/>
              <a:buFont typeface="Calibri"/>
              <a:buAutoNum type="arabicParenR"/>
            </a:pPr>
            <a:r>
              <a:rPr b="0" i="0" lang="es-ES" sz="1800" u="none" cap="none" strike="noStrike">
                <a:solidFill>
                  <a:srgbClr val="0F243E"/>
                </a:solidFill>
                <a:latin typeface="Calibri"/>
                <a:ea typeface="Calibri"/>
                <a:cs typeface="Calibri"/>
                <a:sym typeface="Calibri"/>
              </a:rPr>
              <a:t>1 –&gt; archivos diferentes </a:t>
            </a:r>
            <a:endParaRPr b="0" i="0" sz="1800" u="none" cap="none" strike="noStrike">
              <a:solidFill>
                <a:srgbClr val="0F243E"/>
              </a:solidFill>
              <a:latin typeface="Calibri"/>
              <a:ea typeface="Calibri"/>
              <a:cs typeface="Calibri"/>
              <a:sym typeface="Calibri"/>
            </a:endParaRPr>
          </a:p>
          <a:p>
            <a:pPr indent="-342900" lvl="1" marL="800100" marR="0" rtl="0" algn="just">
              <a:lnSpc>
                <a:spcPct val="115000"/>
              </a:lnSpc>
              <a:spcBef>
                <a:spcPts val="1000"/>
              </a:spcBef>
              <a:spcAft>
                <a:spcPts val="0"/>
              </a:spcAft>
              <a:buClr>
                <a:srgbClr val="0F243E"/>
              </a:buClr>
              <a:buSzPts val="1800"/>
              <a:buFont typeface="Calibri"/>
              <a:buAutoNum type="arabicParenR"/>
            </a:pPr>
            <a:r>
              <a:rPr b="0" i="0" lang="es-ES" sz="1800" u="none" cap="none" strike="noStrike">
                <a:solidFill>
                  <a:srgbClr val="0F243E"/>
                </a:solidFill>
                <a:latin typeface="Calibri"/>
                <a:ea typeface="Calibri"/>
                <a:cs typeface="Calibri"/>
                <a:sym typeface="Calibri"/>
              </a:rPr>
              <a:t>NULL –&gt; Objetos de diferente tipo</a:t>
            </a:r>
            <a:endParaRPr/>
          </a:p>
          <a:p>
            <a:pPr indent="-228600" lvl="2" marL="1257300" marR="0" rtl="0" algn="just">
              <a:lnSpc>
                <a:spcPct val="115000"/>
              </a:lnSpc>
              <a:spcBef>
                <a:spcPts val="1000"/>
              </a:spcBef>
              <a:spcAft>
                <a:spcPts val="0"/>
              </a:spcAft>
              <a:buClr>
                <a:schemeClr val="dk1"/>
              </a:buClr>
              <a:buSzPts val="1800"/>
              <a:buFont typeface="Calibri"/>
              <a:buNone/>
            </a:pPr>
            <a:r>
              <a:t/>
            </a:r>
            <a:endParaRPr b="0" i="0" sz="1800" u="none" cap="none" strike="noStrike">
              <a:solidFill>
                <a:srgbClr val="0F243E"/>
              </a:solidFill>
              <a:latin typeface="Calibri"/>
              <a:ea typeface="Calibri"/>
              <a:cs typeface="Calibri"/>
              <a:sym typeface="Calibri"/>
            </a:endParaRPr>
          </a:p>
          <a:p>
            <a:pPr indent="-228600" lvl="2" marL="1257300" marR="0" rtl="0" algn="just">
              <a:lnSpc>
                <a:spcPct val="115000"/>
              </a:lnSpc>
              <a:spcBef>
                <a:spcPts val="1000"/>
              </a:spcBef>
              <a:spcAft>
                <a:spcPts val="0"/>
              </a:spcAft>
              <a:buClr>
                <a:schemeClr val="dk1"/>
              </a:buClr>
              <a:buSzPts val="1800"/>
              <a:buFont typeface="Calibri"/>
              <a:buNone/>
            </a:pPr>
            <a:r>
              <a:t/>
            </a:r>
            <a:endParaRPr b="0" i="0" sz="1800" u="none" cap="none" strike="noStrike">
              <a:solidFill>
                <a:srgbClr val="0F243E"/>
              </a:solidFill>
              <a:latin typeface="Calibri"/>
              <a:ea typeface="Calibri"/>
              <a:cs typeface="Calibri"/>
              <a:sym typeface="Calibri"/>
            </a:endParaRPr>
          </a:p>
          <a:p>
            <a:pPr indent="-171450" lvl="0" marL="285750" marR="0" rtl="0" algn="just">
              <a:lnSpc>
                <a:spcPct val="115000"/>
              </a:lnSpc>
              <a:spcBef>
                <a:spcPts val="1000"/>
              </a:spcBef>
              <a:spcAft>
                <a:spcPts val="0"/>
              </a:spcAft>
              <a:buClr>
                <a:schemeClr val="dk1"/>
              </a:buClr>
              <a:buSzPts val="1800"/>
              <a:buFont typeface="Arial"/>
              <a:buNone/>
            </a:pPr>
            <a:r>
              <a:t/>
            </a:r>
            <a:endParaRPr b="1" sz="1800">
              <a:solidFill>
                <a:srgbClr val="17365D"/>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FILEOPEN: </a:t>
            </a:r>
            <a:r>
              <a:rPr lang="es-ES" sz="1800">
                <a:solidFill>
                  <a:srgbClr val="0F243E"/>
                </a:solidFill>
                <a:latin typeface="Calibri"/>
                <a:ea typeface="Calibri"/>
                <a:cs typeface="Calibri"/>
                <a:sym typeface="Calibri"/>
              </a:rPr>
              <a:t>Abre el archivo definido por BFILE en el modo de acceso indicado</a:t>
            </a:r>
            <a:endParaRPr sz="1800">
              <a:solidFill>
                <a:srgbClr val="0F243E"/>
              </a:solidFill>
              <a:latin typeface="Calibri"/>
              <a:ea typeface="Calibri"/>
              <a:cs typeface="Calibri"/>
              <a:sym typeface="Calibri"/>
            </a:endParaRPr>
          </a:p>
          <a:p>
            <a:pPr indent="-285750" lvl="0" marL="285750" marR="0" rtl="0" algn="l">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FILECLOSE: </a:t>
            </a:r>
            <a:r>
              <a:rPr lang="es-ES" sz="1800">
                <a:solidFill>
                  <a:srgbClr val="0F243E"/>
                </a:solidFill>
                <a:latin typeface="Calibri"/>
                <a:ea typeface="Calibri"/>
                <a:cs typeface="Calibri"/>
                <a:sym typeface="Calibri"/>
              </a:rPr>
              <a:t>Cierra el archivo previamente abierto </a:t>
            </a:r>
            <a:endParaRPr sz="1800">
              <a:solidFill>
                <a:srgbClr val="0F243E"/>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0F243E"/>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0F243E"/>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0F243E"/>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rgbClr val="0F243E"/>
              </a:solidFill>
              <a:latin typeface="Calibri"/>
              <a:ea typeface="Calibri"/>
              <a:cs typeface="Calibri"/>
              <a:sym typeface="Calibri"/>
            </a:endParaRPr>
          </a:p>
        </p:txBody>
      </p:sp>
      <p:pic>
        <p:nvPicPr>
          <p:cNvPr id="236" name="Google Shape;236;p10"/>
          <p:cNvPicPr preferRelativeResize="0"/>
          <p:nvPr/>
        </p:nvPicPr>
        <p:blipFill rotWithShape="1">
          <a:blip r:embed="rId3">
            <a:alphaModFix/>
          </a:blip>
          <a:srcRect b="0" l="0" r="0" t="0"/>
          <a:stretch/>
        </p:blipFill>
        <p:spPr>
          <a:xfrm>
            <a:off x="1168404" y="4217459"/>
            <a:ext cx="4535710" cy="1230324"/>
          </a:xfrm>
          <a:prstGeom prst="rect">
            <a:avLst/>
          </a:prstGeom>
          <a:noFill/>
          <a:ln cap="flat" cmpd="sng" w="9525">
            <a:solidFill>
              <a:srgbClr val="D9D8D4"/>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1"/>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1"/>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43" name="Google Shape;243;p11"/>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1"/>
          <p:cNvSpPr/>
          <p:nvPr/>
        </p:nvSpPr>
        <p:spPr>
          <a:xfrm>
            <a:off x="441819" y="1144710"/>
            <a:ext cx="8231533" cy="24160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800">
                <a:solidFill>
                  <a:srgbClr val="17365D"/>
                </a:solidFill>
                <a:latin typeface="Calibri"/>
                <a:ea typeface="Calibri"/>
                <a:cs typeface="Calibri"/>
                <a:sym typeface="Calibri"/>
              </a:rPr>
              <a:t>Ejemplo Inserción BLOB</a:t>
            </a:r>
            <a:endParaRPr sz="1600">
              <a:solidFill>
                <a:srgbClr val="17365D"/>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En el ejemplo se crea la tabla EMPLEADO_FOTO, la cual servirá para almacenar la fotografía de empleado, con un campo BLOB.</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Para insertar la fotografía, ésta debe estar disponible en directorio Oracle ORACLECLRDIR, con el nombre de archivo que se especificará en el boque anónimo.</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Utilizando paquete Oracle dbms_output se hace uso de funciones para manipulación de archivo fotografía. </a:t>
            </a:r>
            <a:endParaRPr sz="1600">
              <a:solidFill>
                <a:srgbClr val="0F243E"/>
              </a:solidFill>
              <a:latin typeface="Calibri"/>
              <a:ea typeface="Calibri"/>
              <a:cs typeface="Calibri"/>
              <a:sym typeface="Calibri"/>
            </a:endParaRPr>
          </a:p>
        </p:txBody>
      </p:sp>
      <p:sp>
        <p:nvSpPr>
          <p:cNvPr id="245" name="Google Shape;245;p11"/>
          <p:cNvSpPr/>
          <p:nvPr/>
        </p:nvSpPr>
        <p:spPr>
          <a:xfrm>
            <a:off x="1275537" y="3659434"/>
            <a:ext cx="38262783" cy="4915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46" name="Google Shape;246;p11"/>
          <p:cNvGraphicFramePr/>
          <p:nvPr/>
        </p:nvGraphicFramePr>
        <p:xfrm>
          <a:off x="1275537" y="3659434"/>
          <a:ext cx="6534887" cy="2571103"/>
        </p:xfrm>
        <a:graphic>
          <a:graphicData uri="http://schemas.openxmlformats.org/presentationml/2006/ole">
            <mc:AlternateContent>
              <mc:Choice Requires="v">
                <p:oleObj r:id="rId4" imgH="2571103" imgW="6534887" progId="PBrush" spid="_x0000_s1">
                  <p:embed/>
                </p:oleObj>
              </mc:Choice>
              <mc:Fallback>
                <p:oleObj r:id="rId5" imgH="2571103" imgW="6534887" progId="PBrush">
                  <p:embed/>
                  <p:pic>
                    <p:nvPicPr>
                      <p:cNvPr id="246" name="Google Shape;246;p11"/>
                      <p:cNvPicPr preferRelativeResize="0"/>
                      <p:nvPr/>
                    </p:nvPicPr>
                    <p:blipFill rotWithShape="1">
                      <a:blip r:embed="rId6">
                        <a:alphaModFix/>
                      </a:blip>
                      <a:srcRect b="0" l="0" r="0" t="0"/>
                      <a:stretch/>
                    </p:blipFill>
                    <p:spPr>
                      <a:xfrm>
                        <a:off x="1275537" y="3659434"/>
                        <a:ext cx="6534887" cy="2571103"/>
                      </a:xfrm>
                      <a:prstGeom prst="rect">
                        <a:avLst/>
                      </a:prstGeom>
                      <a:noFill/>
                      <a:ln>
                        <a:noFill/>
                      </a:ln>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2"/>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53" name="Google Shape;253;p12"/>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12"/>
          <p:cNvSpPr/>
          <p:nvPr/>
        </p:nvSpPr>
        <p:spPr>
          <a:xfrm>
            <a:off x="578223" y="1183440"/>
            <a:ext cx="8189259" cy="137011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1800">
                <a:solidFill>
                  <a:srgbClr val="0F243E"/>
                </a:solidFill>
                <a:latin typeface="Calibri"/>
                <a:ea typeface="Calibri"/>
                <a:cs typeface="Calibri"/>
                <a:sym typeface="Calibri"/>
              </a:rPr>
              <a:t>Ejemplo Inserción CLOB</a:t>
            </a:r>
            <a:endParaRPr sz="16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1800">
                <a:solidFill>
                  <a:srgbClr val="0F243E"/>
                </a:solidFill>
                <a:latin typeface="Calibri"/>
                <a:ea typeface="Calibri"/>
                <a:cs typeface="Calibri"/>
                <a:sym typeface="Calibri"/>
              </a:rPr>
              <a:t>En el ejemplo se INSERTA datos relacionados con historial médico del paciente con rut 12876534-K, en un campo CLOB tipo de dato que reemplazó a LONG en versiones anteriores Oracle. </a:t>
            </a:r>
            <a:endParaRPr sz="1800">
              <a:solidFill>
                <a:srgbClr val="0F243E"/>
              </a:solidFill>
              <a:latin typeface="Calibri"/>
              <a:ea typeface="Calibri"/>
              <a:cs typeface="Calibri"/>
              <a:sym typeface="Calibri"/>
            </a:endParaRPr>
          </a:p>
        </p:txBody>
      </p:sp>
      <p:sp>
        <p:nvSpPr>
          <p:cNvPr id="255" name="Google Shape;255;p12"/>
          <p:cNvSpPr/>
          <p:nvPr/>
        </p:nvSpPr>
        <p:spPr>
          <a:xfrm>
            <a:off x="2043951" y="2859206"/>
            <a:ext cx="23649191"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56" name="Google Shape;256;p12"/>
          <p:cNvGraphicFramePr/>
          <p:nvPr/>
        </p:nvGraphicFramePr>
        <p:xfrm>
          <a:off x="2043951" y="2859207"/>
          <a:ext cx="4978859" cy="3060774"/>
        </p:xfrm>
        <a:graphic>
          <a:graphicData uri="http://schemas.openxmlformats.org/presentationml/2006/ole">
            <mc:AlternateContent>
              <mc:Choice Requires="v">
                <p:oleObj r:id="rId4" imgH="3060774" imgW="4978859" progId="PBrush" spid="_x0000_s1">
                  <p:embed/>
                </p:oleObj>
              </mc:Choice>
              <mc:Fallback>
                <p:oleObj r:id="rId5" imgH="3060774" imgW="4978859" progId="PBrush">
                  <p:embed/>
                  <p:pic>
                    <p:nvPicPr>
                      <p:cNvPr id="256" name="Google Shape;256;p12"/>
                      <p:cNvPicPr preferRelativeResize="0"/>
                      <p:nvPr/>
                    </p:nvPicPr>
                    <p:blipFill rotWithShape="1">
                      <a:blip r:embed="rId6">
                        <a:alphaModFix/>
                      </a:blip>
                      <a:srcRect b="0" l="0" r="0" t="0"/>
                      <a:stretch/>
                    </p:blipFill>
                    <p:spPr>
                      <a:xfrm>
                        <a:off x="2043951" y="2859207"/>
                        <a:ext cx="4978859" cy="3060774"/>
                      </a:xfrm>
                      <a:prstGeom prst="rect">
                        <a:avLst/>
                      </a:prstGeom>
                      <a:noFill/>
                      <a:ln>
                        <a:noFill/>
                      </a:ln>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3"/>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3"/>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63" name="Google Shape;263;p13"/>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3"/>
          <p:cNvSpPr/>
          <p:nvPr/>
        </p:nvSpPr>
        <p:spPr>
          <a:xfrm>
            <a:off x="632013" y="1900131"/>
            <a:ext cx="3361764" cy="360355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Ejemplo actualización CLOB</a:t>
            </a:r>
            <a:endParaRPr sz="16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el ejemplo se ACTUALIZA el campo NOTAS_MEDICAS, datos relacionados con historial médico del paciente con rut 12876534-K.</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Se utiliza función WRITEAPPEND del paquete dbms_lob, que considera valor de CLOB recuperado de la tabla, cantidad de byte a ser agregados y el string a ser agregado al campo CLOB. </a:t>
            </a:r>
            <a:endParaRPr sz="1800">
              <a:solidFill>
                <a:srgbClr val="0F243E"/>
              </a:solidFill>
              <a:latin typeface="Calibri"/>
              <a:ea typeface="Calibri"/>
              <a:cs typeface="Calibri"/>
              <a:sym typeface="Calibri"/>
            </a:endParaRPr>
          </a:p>
        </p:txBody>
      </p:sp>
      <p:sp>
        <p:nvSpPr>
          <p:cNvPr id="265" name="Google Shape;265;p13"/>
          <p:cNvSpPr/>
          <p:nvPr/>
        </p:nvSpPr>
        <p:spPr>
          <a:xfrm>
            <a:off x="5567083" y="1927026"/>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66" name="Google Shape;266;p13"/>
          <p:cNvGraphicFramePr/>
          <p:nvPr/>
        </p:nvGraphicFramePr>
        <p:xfrm>
          <a:off x="4314572" y="2384225"/>
          <a:ext cx="4254655" cy="2685315"/>
        </p:xfrm>
        <a:graphic>
          <a:graphicData uri="http://schemas.openxmlformats.org/presentationml/2006/ole">
            <mc:AlternateContent>
              <mc:Choice Requires="v">
                <p:oleObj r:id="rId4" imgH="2685315" imgW="4254655" progId="PBrush" spid="_x0000_s1">
                  <p:embed/>
                </p:oleObj>
              </mc:Choice>
              <mc:Fallback>
                <p:oleObj r:id="rId5" imgH="2685315" imgW="4254655" progId="PBrush">
                  <p:embed/>
                  <p:pic>
                    <p:nvPicPr>
                      <p:cNvPr id="266" name="Google Shape;266;p13"/>
                      <p:cNvPicPr preferRelativeResize="0"/>
                      <p:nvPr/>
                    </p:nvPicPr>
                    <p:blipFill rotWithShape="1">
                      <a:blip r:embed="rId6">
                        <a:alphaModFix/>
                      </a:blip>
                      <a:srcRect b="0" l="0" r="0" t="0"/>
                      <a:stretch/>
                    </p:blipFill>
                    <p:spPr>
                      <a:xfrm>
                        <a:off x="4314572" y="2384225"/>
                        <a:ext cx="4254655" cy="2685315"/>
                      </a:xfrm>
                      <a:prstGeom prst="rect">
                        <a:avLst/>
                      </a:prstGeom>
                      <a:noFill/>
                      <a:ln>
                        <a:noFill/>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4"/>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4"/>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73" name="Google Shape;273;p14"/>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4"/>
          <p:cNvSpPr/>
          <p:nvPr/>
        </p:nvSpPr>
        <p:spPr>
          <a:xfrm>
            <a:off x="4419359" y="1927567"/>
            <a:ext cx="4227100" cy="358611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1800">
                <a:solidFill>
                  <a:srgbClr val="000000"/>
                </a:solidFill>
                <a:latin typeface="Calibri"/>
                <a:ea typeface="Calibri"/>
                <a:cs typeface="Calibri"/>
                <a:sym typeface="Calibri"/>
              </a:rPr>
              <a:t> </a:t>
            </a:r>
            <a:r>
              <a:rPr b="1" lang="es-ES" sz="1800">
                <a:solidFill>
                  <a:srgbClr val="17365D"/>
                </a:solidFill>
                <a:latin typeface="Calibri"/>
                <a:ea typeface="Calibri"/>
                <a:cs typeface="Calibri"/>
                <a:sym typeface="Calibri"/>
              </a:rPr>
              <a:t>Implementación de Variables BLOB</a:t>
            </a:r>
            <a:endParaRPr sz="1600">
              <a:solidFill>
                <a:srgbClr val="17365D"/>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Para trabajar con BLOB y BFILES se requiere de Objetos Directorios en la base de datos. Los Objetos Directorios no son objetos que le pertenecen a un esquema, todos los directorios creados son adueñados por el usuario SYS. Para crear directorios necesitamos el privilegio de sistema CREATE ANY DIRECTORY. Estos Objetos Directorios serán una referencia a una ubicación de un directorio del sistema operativo. </a:t>
            </a:r>
            <a:endParaRPr sz="1800">
              <a:solidFill>
                <a:srgbClr val="0F243E"/>
              </a:solidFill>
              <a:latin typeface="Calibri"/>
              <a:ea typeface="Calibri"/>
              <a:cs typeface="Calibri"/>
              <a:sym typeface="Calibri"/>
            </a:endParaRPr>
          </a:p>
        </p:txBody>
      </p:sp>
      <p:sp>
        <p:nvSpPr>
          <p:cNvPr id="275" name="Google Shape;275;p14"/>
          <p:cNvSpPr/>
          <p:nvPr/>
        </p:nvSpPr>
        <p:spPr>
          <a:xfrm>
            <a:off x="431581" y="2421157"/>
            <a:ext cx="10937478" cy="4823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76" name="Google Shape;276;p14"/>
          <p:cNvGraphicFramePr/>
          <p:nvPr/>
        </p:nvGraphicFramePr>
        <p:xfrm>
          <a:off x="431580" y="2312894"/>
          <a:ext cx="3987779" cy="2124636"/>
        </p:xfrm>
        <a:graphic>
          <a:graphicData uri="http://schemas.openxmlformats.org/presentationml/2006/ole">
            <mc:AlternateContent>
              <mc:Choice Requires="v">
                <p:oleObj r:id="rId4" imgH="2124636" imgW="3987779" progId="PBrush" spid="_x0000_s1">
                  <p:embed/>
                </p:oleObj>
              </mc:Choice>
              <mc:Fallback>
                <p:oleObj r:id="rId5" imgH="2124636" imgW="3987779" progId="PBrush">
                  <p:embed/>
                  <p:pic>
                    <p:nvPicPr>
                      <p:cNvPr id="276" name="Google Shape;276;p14"/>
                      <p:cNvPicPr preferRelativeResize="0"/>
                      <p:nvPr/>
                    </p:nvPicPr>
                    <p:blipFill rotWithShape="1">
                      <a:blip r:embed="rId6">
                        <a:alphaModFix/>
                      </a:blip>
                      <a:srcRect b="0" l="0" r="0" t="0"/>
                      <a:stretch/>
                    </p:blipFill>
                    <p:spPr>
                      <a:xfrm>
                        <a:off x="431580" y="2312894"/>
                        <a:ext cx="3987779" cy="2124636"/>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5"/>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83" name="Google Shape;283;p15"/>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5"/>
          <p:cNvSpPr/>
          <p:nvPr/>
        </p:nvSpPr>
        <p:spPr>
          <a:xfrm>
            <a:off x="712080" y="2490801"/>
            <a:ext cx="2958354"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1800">
                <a:solidFill>
                  <a:srgbClr val="0F243E"/>
                </a:solidFill>
                <a:latin typeface="Calibri"/>
                <a:ea typeface="Calibri"/>
                <a:cs typeface="Calibri"/>
                <a:sym typeface="Calibri"/>
              </a:rPr>
              <a:t>En el ejemplo se crea director TMP y como usuario SYS se entregan permisos al usuario que tendrá acceso al directorio creado para manipular archivos en diferentes formatos, según sean definidos. </a:t>
            </a:r>
            <a:endParaRPr sz="1800">
              <a:solidFill>
                <a:srgbClr val="0F243E"/>
              </a:solidFill>
              <a:latin typeface="Calibri"/>
              <a:ea typeface="Calibri"/>
              <a:cs typeface="Calibri"/>
              <a:sym typeface="Calibri"/>
            </a:endParaRPr>
          </a:p>
        </p:txBody>
      </p:sp>
      <p:sp>
        <p:nvSpPr>
          <p:cNvPr id="285" name="Google Shape;285;p15"/>
          <p:cNvSpPr/>
          <p:nvPr/>
        </p:nvSpPr>
        <p:spPr>
          <a:xfrm>
            <a:off x="3966883" y="2136340"/>
            <a:ext cx="4840938"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86" name="Google Shape;286;p15"/>
          <p:cNvGraphicFramePr/>
          <p:nvPr/>
        </p:nvGraphicFramePr>
        <p:xfrm>
          <a:off x="3966882" y="2136341"/>
          <a:ext cx="4544491" cy="3017244"/>
        </p:xfrm>
        <a:graphic>
          <a:graphicData uri="http://schemas.openxmlformats.org/presentationml/2006/ole">
            <mc:AlternateContent>
              <mc:Choice Requires="v">
                <p:oleObj r:id="rId4" imgH="3017244" imgW="4544491" progId="PBrush" spid="_x0000_s1">
                  <p:embed/>
                </p:oleObj>
              </mc:Choice>
              <mc:Fallback>
                <p:oleObj r:id="rId5" imgH="3017244" imgW="4544491" progId="PBrush">
                  <p:embed/>
                  <p:pic>
                    <p:nvPicPr>
                      <p:cNvPr id="286" name="Google Shape;286;p15"/>
                      <p:cNvPicPr preferRelativeResize="0"/>
                      <p:nvPr/>
                    </p:nvPicPr>
                    <p:blipFill rotWithShape="1">
                      <a:blip r:embed="rId6">
                        <a:alphaModFix/>
                      </a:blip>
                      <a:srcRect b="0" l="0" r="0" t="0"/>
                      <a:stretch/>
                    </p:blipFill>
                    <p:spPr>
                      <a:xfrm>
                        <a:off x="3966882" y="2136341"/>
                        <a:ext cx="4544491" cy="3017244"/>
                      </a:xfrm>
                      <a:prstGeom prst="rect">
                        <a:avLst/>
                      </a:prstGeom>
                      <a:noFill/>
                      <a:ln>
                        <a:noFill/>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
          <p:cNvSpPr/>
          <p:nvPr/>
        </p:nvSpPr>
        <p:spPr>
          <a:xfrm>
            <a:off x="739588" y="2878444"/>
            <a:ext cx="31735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400">
                <a:solidFill>
                  <a:schemeClr val="lt1"/>
                </a:solidFill>
                <a:latin typeface="Calibri"/>
                <a:ea typeface="Calibri"/>
                <a:cs typeface="Calibri"/>
                <a:sym typeface="Calibri"/>
              </a:rPr>
              <a:t>Uso de Variables de tipo compuestas y LOB</a:t>
            </a:r>
            <a:endParaRPr b="1" sz="2400">
              <a:solidFill>
                <a:schemeClr val="lt1"/>
              </a:solidFill>
              <a:latin typeface="Candara"/>
              <a:ea typeface="Candara"/>
              <a:cs typeface="Candara"/>
              <a:sym typeface="Can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3"/>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67" name="Google Shape;167;p3"/>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3"/>
          <p:cNvSpPr/>
          <p:nvPr/>
        </p:nvSpPr>
        <p:spPr>
          <a:xfrm>
            <a:off x="463924" y="1046032"/>
            <a:ext cx="4350124" cy="517218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Variables Tipos de Datos LOB</a:t>
            </a:r>
            <a:endParaRPr b="1" sz="1800">
              <a:solidFill>
                <a:srgbClr val="17365D"/>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Lobs (largo objetos): </a:t>
            </a:r>
            <a:r>
              <a:rPr lang="es-ES" sz="1800">
                <a:solidFill>
                  <a:srgbClr val="0F243E"/>
                </a:solidFill>
                <a:latin typeface="Calibri"/>
                <a:ea typeface="Calibri"/>
                <a:cs typeface="Calibri"/>
                <a:sym typeface="Calibri"/>
              </a:rPr>
              <a:t>es el medio para almacenar cantidad de datos grande. Se pueden almacenar bloques de datos (como imágenes de gráficos, videos y formatos de música) por sobre los 4GB:</a:t>
            </a:r>
            <a:endParaRPr sz="1600">
              <a:solidFill>
                <a:srgbClr val="000000"/>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CLOB (carácter large object): </a:t>
            </a:r>
            <a:r>
              <a:rPr lang="es-ES" sz="1800">
                <a:solidFill>
                  <a:srgbClr val="0F243E"/>
                </a:solidFill>
                <a:latin typeface="Calibri"/>
                <a:ea typeface="Calibri"/>
                <a:cs typeface="Calibri"/>
                <a:sym typeface="Calibri"/>
              </a:rPr>
              <a:t>Usado para almacenar grandes bloques de datos caracteres en la Base de Datos. Los CLOB almacenan texto que contienen grandes cantidades de bytes. Reemplaza al tipo de dato LONG, utilizado en versiones anteriores de base de datos Oracle.</a:t>
            </a:r>
            <a:endParaRPr sz="16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1800">
                <a:solidFill>
                  <a:srgbClr val="0F243E"/>
                </a:solidFill>
                <a:latin typeface="Calibri"/>
                <a:ea typeface="Calibri"/>
                <a:cs typeface="Calibri"/>
                <a:sym typeface="Calibri"/>
              </a:rPr>
              <a:t>Existe automáticamente una conversión implícita entre los CLOB y VARCHAR2. </a:t>
            </a:r>
            <a:endParaRPr sz="1800">
              <a:solidFill>
                <a:srgbClr val="0F243E"/>
              </a:solidFill>
              <a:latin typeface="Calibri"/>
              <a:ea typeface="Calibri"/>
              <a:cs typeface="Calibri"/>
              <a:sym typeface="Calibri"/>
            </a:endParaRPr>
          </a:p>
        </p:txBody>
      </p:sp>
      <p:sp>
        <p:nvSpPr>
          <p:cNvPr id="169" name="Google Shape;169;p3"/>
          <p:cNvSpPr/>
          <p:nvPr/>
        </p:nvSpPr>
        <p:spPr>
          <a:xfrm>
            <a:off x="4814049" y="1558351"/>
            <a:ext cx="15556020"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70" name="Google Shape;170;p3"/>
          <p:cNvGraphicFramePr/>
          <p:nvPr/>
        </p:nvGraphicFramePr>
        <p:xfrm>
          <a:off x="5105400" y="2474924"/>
          <a:ext cx="3784725" cy="2314400"/>
        </p:xfrm>
        <a:graphic>
          <a:graphicData uri="http://schemas.openxmlformats.org/presentationml/2006/ole">
            <mc:AlternateContent>
              <mc:Choice Requires="v">
                <p:oleObj r:id="rId4" imgH="2314400" imgW="3784725" progId="PBrush" spid="_x0000_s1">
                  <p:embed/>
                </p:oleObj>
              </mc:Choice>
              <mc:Fallback>
                <p:oleObj r:id="rId5" imgH="2314400" imgW="3784725" progId="PBrush">
                  <p:embed/>
                  <p:pic>
                    <p:nvPicPr>
                      <p:cNvPr id="170" name="Google Shape;170;p3"/>
                      <p:cNvPicPr preferRelativeResize="0"/>
                      <p:nvPr/>
                    </p:nvPicPr>
                    <p:blipFill rotWithShape="1">
                      <a:blip r:embed="rId6">
                        <a:alphaModFix/>
                      </a:blip>
                      <a:srcRect b="0" l="0" r="0" t="0"/>
                      <a:stretch/>
                    </p:blipFill>
                    <p:spPr>
                      <a:xfrm>
                        <a:off x="5105400" y="2474924"/>
                        <a:ext cx="3784725" cy="2314400"/>
                      </a:xfrm>
                      <a:prstGeom prst="rect">
                        <a:avLst/>
                      </a:prstGeom>
                      <a:noFill/>
                      <a:ln>
                        <a:noFill/>
                      </a:ln>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4"/>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77" name="Google Shape;177;p4"/>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
          <p:cNvSpPr/>
          <p:nvPr/>
        </p:nvSpPr>
        <p:spPr>
          <a:xfrm>
            <a:off x="3415551" y="1220844"/>
            <a:ext cx="5513295" cy="499880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BFILE</a:t>
            </a:r>
            <a:r>
              <a:rPr lang="es-ES" sz="1800">
                <a:solidFill>
                  <a:srgbClr val="17365D"/>
                </a:solidFill>
                <a:latin typeface="Calibri"/>
                <a:ea typeface="Calibri"/>
                <a:cs typeface="Calibri"/>
                <a:sym typeface="Calibri"/>
              </a:rPr>
              <a:t> (binary file): </a:t>
            </a:r>
            <a:r>
              <a:rPr lang="es-ES" sz="1800">
                <a:solidFill>
                  <a:srgbClr val="0F243E"/>
                </a:solidFill>
                <a:latin typeface="Calibri"/>
                <a:ea typeface="Calibri"/>
                <a:cs typeface="Calibri"/>
                <a:sym typeface="Calibri"/>
              </a:rPr>
              <a:t>Almacena archivos binarios grandes. A diferencia de otros Lobs, BFILES no están almacenados en la Base de Datos, ellos están fuera de la Base de Datos. Sólo un puntero para el BFILE es almacenado en la Base de Datos, es decir, Los BFILEs almacenan información multimedia, pero el contenido es almacenado físicamente en el sistema operativo, por dicha razón los BFILES solo se pueden acceder en modo lectura, por tanto, no se pueden hacer modificaciones o cambios al contenido.</a:t>
            </a:r>
            <a:endParaRPr sz="1800">
              <a:solidFill>
                <a:srgbClr val="0F243E"/>
              </a:solidFill>
              <a:latin typeface="Calibri"/>
              <a:ea typeface="Calibri"/>
              <a:cs typeface="Calibri"/>
              <a:sym typeface="Calibri"/>
            </a:endParaRPr>
          </a:p>
          <a:p>
            <a:pPr indent="0" lvl="1" marL="457200" marR="0" rtl="0" algn="just">
              <a:lnSpc>
                <a:spcPct val="115000"/>
              </a:lnSpc>
              <a:spcBef>
                <a:spcPts val="1000"/>
              </a:spcBef>
              <a:spcAft>
                <a:spcPts val="0"/>
              </a:spcAft>
              <a:buNone/>
            </a:pPr>
            <a:r>
              <a:rPr b="0" i="0" lang="es-ES" sz="1800" u="none" cap="none" strike="noStrike">
                <a:solidFill>
                  <a:srgbClr val="0F243E"/>
                </a:solidFill>
                <a:latin typeface="Calibri"/>
                <a:ea typeface="Calibri"/>
                <a:cs typeface="Calibri"/>
                <a:sym typeface="Calibri"/>
              </a:rPr>
              <a:t>Es importante considerar que si los sistemas, cuentan con BFILES deben considerar en la política de backups incluir los directorios de los archivos que son referenciados en las columnas BFILE de la base de datos.</a:t>
            </a:r>
            <a:endParaRPr b="0" i="0" sz="1800" u="none" cap="none" strike="noStrike">
              <a:solidFill>
                <a:srgbClr val="0F243E"/>
              </a:solidFill>
              <a:latin typeface="Calibri"/>
              <a:ea typeface="Calibri"/>
              <a:cs typeface="Calibri"/>
              <a:sym typeface="Calibri"/>
            </a:endParaRPr>
          </a:p>
        </p:txBody>
      </p:sp>
      <p:sp>
        <p:nvSpPr>
          <p:cNvPr id="179" name="Google Shape;179;p4"/>
          <p:cNvSpPr/>
          <p:nvPr/>
        </p:nvSpPr>
        <p:spPr>
          <a:xfrm>
            <a:off x="308765" y="2299445"/>
            <a:ext cx="999932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80" name="Google Shape;180;p4"/>
          <p:cNvGraphicFramePr/>
          <p:nvPr/>
        </p:nvGraphicFramePr>
        <p:xfrm>
          <a:off x="143731" y="2299445"/>
          <a:ext cx="3436855" cy="3038289"/>
        </p:xfrm>
        <a:graphic>
          <a:graphicData uri="http://schemas.openxmlformats.org/presentationml/2006/ole">
            <mc:AlternateContent>
              <mc:Choice Requires="v">
                <p:oleObj r:id="rId4" imgH="3038289" imgW="3436855" progId="PBrush" spid="_x0000_s1">
                  <p:embed/>
                </p:oleObj>
              </mc:Choice>
              <mc:Fallback>
                <p:oleObj r:id="rId5" imgH="3038289" imgW="3436855" progId="PBrush">
                  <p:embed/>
                  <p:pic>
                    <p:nvPicPr>
                      <p:cNvPr id="180" name="Google Shape;180;p4"/>
                      <p:cNvPicPr preferRelativeResize="0"/>
                      <p:nvPr/>
                    </p:nvPicPr>
                    <p:blipFill rotWithShape="1">
                      <a:blip r:embed="rId6">
                        <a:alphaModFix/>
                      </a:blip>
                      <a:srcRect b="0" l="0" r="0" t="0"/>
                      <a:stretch/>
                    </p:blipFill>
                    <p:spPr>
                      <a:xfrm>
                        <a:off x="143731" y="2299445"/>
                        <a:ext cx="3436855" cy="3038289"/>
                      </a:xfrm>
                      <a:prstGeom prst="rect">
                        <a:avLst/>
                      </a:prstGeom>
                      <a:noFill/>
                      <a:ln>
                        <a:noFill/>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5"/>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5"/>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87" name="Google Shape;187;p5"/>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5"/>
          <p:cNvSpPr/>
          <p:nvPr/>
        </p:nvSpPr>
        <p:spPr>
          <a:xfrm>
            <a:off x="497541" y="2286001"/>
            <a:ext cx="8148918" cy="2090316"/>
          </a:xfrm>
          <a:prstGeom prst="rect">
            <a:avLst/>
          </a:prstGeom>
          <a:noFill/>
          <a:ln>
            <a:noFill/>
          </a:ln>
        </p:spPr>
        <p:txBody>
          <a:bodyPr anchorCtr="0" anchor="t" bIns="45700" lIns="91425" spcFirstLastPara="1" rIns="91425" wrap="square" tIns="45700">
            <a:spAutoFit/>
          </a:bodyPr>
          <a:lstStyle/>
          <a:p>
            <a:pPr indent="0" lvl="1" marL="457200" marR="0" rtl="0" algn="just">
              <a:lnSpc>
                <a:spcPct val="115000"/>
              </a:lnSpc>
              <a:spcBef>
                <a:spcPts val="0"/>
              </a:spcBef>
              <a:spcAft>
                <a:spcPts val="0"/>
              </a:spcAft>
              <a:buNone/>
            </a:pPr>
            <a:r>
              <a:rPr b="0" i="0" lang="es-ES" sz="1800" u="none" cap="none" strike="noStrike">
                <a:solidFill>
                  <a:srgbClr val="0F243E"/>
                </a:solidFill>
                <a:latin typeface="Calibri"/>
                <a:ea typeface="Calibri"/>
                <a:cs typeface="Calibri"/>
                <a:sym typeface="Calibri"/>
              </a:rPr>
              <a:t>Se debe tener presente que existe una máxima cantidad de archivos concurrentes que pueden ser leídos por sesión, la cual está limitada por el parámetro SESSION_MAX_OPEN_FILES (el valor por default es 10), por lo cual, limita también la cantidad de lecturas concurrentes sobre campos BFILE por sesión.</a:t>
            </a:r>
            <a:endParaRPr b="0" i="0" sz="1800" u="none" cap="none" strike="noStrike">
              <a:solidFill>
                <a:srgbClr val="0F243E"/>
              </a:solidFill>
              <a:latin typeface="Calibri"/>
              <a:ea typeface="Calibri"/>
              <a:cs typeface="Calibri"/>
              <a:sym typeface="Calibri"/>
            </a:endParaRPr>
          </a:p>
          <a:p>
            <a:pPr indent="0" lvl="1" marL="457200" marR="0" rtl="0" algn="just">
              <a:spcBef>
                <a:spcPts val="1000"/>
              </a:spcBef>
              <a:spcAft>
                <a:spcPts val="0"/>
              </a:spcAft>
              <a:buNone/>
            </a:pPr>
            <a:r>
              <a:rPr b="0" i="0" lang="es-ES" sz="1800" u="none" cap="none" strike="noStrike">
                <a:solidFill>
                  <a:srgbClr val="0F243E"/>
                </a:solidFill>
                <a:latin typeface="Calibri"/>
                <a:ea typeface="Calibri"/>
                <a:cs typeface="Calibri"/>
                <a:sym typeface="Calibri"/>
              </a:rPr>
              <a:t>Para trabajar con BLOB se requiere de Objetos Directorios en la base de datos. </a:t>
            </a:r>
            <a:endParaRPr b="0" i="0" sz="1800" u="none" cap="none" strike="noStrike">
              <a:solidFill>
                <a:srgbClr val="0F243E"/>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6"/>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95" name="Google Shape;195;p6"/>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6"/>
          <p:cNvSpPr/>
          <p:nvPr/>
        </p:nvSpPr>
        <p:spPr>
          <a:xfrm>
            <a:off x="595186" y="1352455"/>
            <a:ext cx="8064720"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NCLOB</a:t>
            </a:r>
            <a:r>
              <a:rPr lang="es-ES" sz="1800">
                <a:solidFill>
                  <a:srgbClr val="17365D"/>
                </a:solidFill>
                <a:latin typeface="Calibri"/>
                <a:ea typeface="Calibri"/>
                <a:cs typeface="Calibri"/>
                <a:sym typeface="Calibri"/>
              </a:rPr>
              <a:t> (nacional lenguaje carácter largo objeto): </a:t>
            </a:r>
            <a:r>
              <a:rPr lang="es-ES" sz="1800">
                <a:solidFill>
                  <a:srgbClr val="0F243E"/>
                </a:solidFill>
                <a:latin typeface="Calibri"/>
                <a:ea typeface="Calibri"/>
                <a:cs typeface="Calibri"/>
                <a:sym typeface="Calibri"/>
              </a:rPr>
              <a:t>Es similar a CLOB solo que almacena texto cuyo juego de caracteres está definido por el National Character Set de la base de datos Oracle.</a:t>
            </a:r>
            <a:endParaRPr sz="1800">
              <a:solidFill>
                <a:srgbClr val="0F243E"/>
              </a:solidFill>
              <a:latin typeface="Calibri"/>
              <a:ea typeface="Calibri"/>
              <a:cs typeface="Calibri"/>
              <a:sym typeface="Calibri"/>
            </a:endParaRPr>
          </a:p>
        </p:txBody>
      </p:sp>
      <p:sp>
        <p:nvSpPr>
          <p:cNvPr id="197" name="Google Shape;197;p6"/>
          <p:cNvSpPr/>
          <p:nvPr/>
        </p:nvSpPr>
        <p:spPr>
          <a:xfrm>
            <a:off x="2070847" y="3149705"/>
            <a:ext cx="1287698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98" name="Google Shape;198;p6"/>
          <p:cNvGraphicFramePr/>
          <p:nvPr/>
        </p:nvGraphicFramePr>
        <p:xfrm>
          <a:off x="2070847" y="3149706"/>
          <a:ext cx="4536412" cy="2379757"/>
        </p:xfrm>
        <a:graphic>
          <a:graphicData uri="http://schemas.openxmlformats.org/presentationml/2006/ole">
            <mc:AlternateContent>
              <mc:Choice Requires="v">
                <p:oleObj r:id="rId4" imgH="2379757" imgW="4536412" progId="PBrush" spid="_x0000_s1">
                  <p:embed/>
                </p:oleObj>
              </mc:Choice>
              <mc:Fallback>
                <p:oleObj r:id="rId5" imgH="2379757" imgW="4536412" progId="PBrush">
                  <p:embed/>
                  <p:pic>
                    <p:nvPicPr>
                      <p:cNvPr id="198" name="Google Shape;198;p6"/>
                      <p:cNvPicPr preferRelativeResize="0"/>
                      <p:nvPr/>
                    </p:nvPicPr>
                    <p:blipFill rotWithShape="1">
                      <a:blip r:embed="rId6">
                        <a:alphaModFix/>
                      </a:blip>
                      <a:srcRect b="0" l="0" r="0" t="0"/>
                      <a:stretch/>
                    </p:blipFill>
                    <p:spPr>
                      <a:xfrm>
                        <a:off x="2070847" y="3149706"/>
                        <a:ext cx="4536412" cy="2379757"/>
                      </a:xfrm>
                      <a:prstGeom prst="rect">
                        <a:avLst/>
                      </a:prstGeom>
                      <a:noFill/>
                      <a:ln>
                        <a:noFill/>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7"/>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7"/>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05" name="Google Shape;205;p7"/>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7"/>
          <p:cNvSpPr/>
          <p:nvPr/>
        </p:nvSpPr>
        <p:spPr>
          <a:xfrm>
            <a:off x="443753" y="1046032"/>
            <a:ext cx="4760259" cy="52906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17365D"/>
              </a:buClr>
              <a:buSzPts val="1600"/>
              <a:buFont typeface="Arial"/>
              <a:buChar char="•"/>
            </a:pPr>
            <a:r>
              <a:rPr b="1" lang="es-ES" sz="1600">
                <a:solidFill>
                  <a:srgbClr val="17365D"/>
                </a:solidFill>
                <a:latin typeface="Calibri"/>
                <a:ea typeface="Calibri"/>
                <a:cs typeface="Calibri"/>
                <a:sym typeface="Calibri"/>
              </a:rPr>
              <a:t>Temporary LOB:</a:t>
            </a:r>
            <a:r>
              <a:rPr lang="es-ES" sz="1600">
                <a:solidFill>
                  <a:srgbClr val="17365D"/>
                </a:solidFill>
                <a:latin typeface="Calibri"/>
                <a:ea typeface="Calibri"/>
                <a:cs typeface="Calibri"/>
                <a:sym typeface="Calibri"/>
              </a:rPr>
              <a:t> </a:t>
            </a:r>
            <a:r>
              <a:rPr lang="es-ES" sz="1600">
                <a:solidFill>
                  <a:srgbClr val="0F243E"/>
                </a:solidFill>
                <a:latin typeface="Calibri"/>
                <a:ea typeface="Calibri"/>
                <a:cs typeface="Calibri"/>
                <a:sym typeface="Calibri"/>
              </a:rPr>
              <a:t>Son variables temporales que solo se encuentran vigentes durante el ciclo de vida de una sesión de usuario y almacenan un tipo de dato LOB. Una de sus características, es que no generan redo log, por lo cual, los hace más rápido respecto a los LOB convencionales y no soporta el uso de la función EMPTY_CLOB/EMPTY_BLOB. </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 Al crearse automáticamente son creados como vacíos. </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Es un tipo de dato LOB que se utiliza en forma más eficiente cuando se debe actualizar una columna LOB de una fila que ya existe en una tabla.</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Para crear una Temporary LOB, se debe utilizar los procedures CREATETEMPORARY y FREETEMPORARY (limpia su información de la memoria) del paquete DBMS_LOB. </a:t>
            </a:r>
            <a:endParaRPr sz="1600">
              <a:solidFill>
                <a:srgbClr val="0F243E"/>
              </a:solidFill>
              <a:latin typeface="Calibri"/>
              <a:ea typeface="Calibri"/>
              <a:cs typeface="Calibri"/>
              <a:sym typeface="Calibri"/>
            </a:endParaRPr>
          </a:p>
        </p:txBody>
      </p:sp>
      <p:sp>
        <p:nvSpPr>
          <p:cNvPr id="207" name="Google Shape;207;p7"/>
          <p:cNvSpPr/>
          <p:nvPr/>
        </p:nvSpPr>
        <p:spPr>
          <a:xfrm>
            <a:off x="5341778" y="2339787"/>
            <a:ext cx="1942366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08" name="Google Shape;208;p7"/>
          <p:cNvGraphicFramePr/>
          <p:nvPr/>
        </p:nvGraphicFramePr>
        <p:xfrm>
          <a:off x="5204012" y="1350232"/>
          <a:ext cx="3291233" cy="2697732"/>
        </p:xfrm>
        <a:graphic>
          <a:graphicData uri="http://schemas.openxmlformats.org/presentationml/2006/ole">
            <mc:AlternateContent>
              <mc:Choice Requires="v">
                <p:oleObj r:id="rId4" imgH="2697732" imgW="3291233" progId="PBrush" spid="_x0000_s1">
                  <p:embed/>
                </p:oleObj>
              </mc:Choice>
              <mc:Fallback>
                <p:oleObj r:id="rId5" imgH="2697732" imgW="3291233" progId="PBrush">
                  <p:embed/>
                  <p:pic>
                    <p:nvPicPr>
                      <p:cNvPr id="208" name="Google Shape;208;p7"/>
                      <p:cNvPicPr preferRelativeResize="0"/>
                      <p:nvPr/>
                    </p:nvPicPr>
                    <p:blipFill rotWithShape="1">
                      <a:blip r:embed="rId6">
                        <a:alphaModFix/>
                      </a:blip>
                      <a:srcRect b="0" l="0" r="0" t="0"/>
                      <a:stretch/>
                    </p:blipFill>
                    <p:spPr>
                      <a:xfrm>
                        <a:off x="5204012" y="1350232"/>
                        <a:ext cx="3291233" cy="2697732"/>
                      </a:xfrm>
                      <a:prstGeom prst="rect">
                        <a:avLst/>
                      </a:prstGeom>
                      <a:noFill/>
                      <a:ln>
                        <a:noFill/>
                      </a:ln>
                    </p:spPr>
                  </p:pic>
                </p:oleObj>
              </mc:Fallback>
            </mc:AlternateContent>
          </a:graphicData>
        </a:graphic>
      </p:graphicFrame>
      <p:sp>
        <p:nvSpPr>
          <p:cNvPr id="209" name="Google Shape;209;p7"/>
          <p:cNvSpPr txBox="1"/>
          <p:nvPr/>
        </p:nvSpPr>
        <p:spPr>
          <a:xfrm>
            <a:off x="5566893" y="4440203"/>
            <a:ext cx="31573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200">
                <a:solidFill>
                  <a:schemeClr val="dk1"/>
                </a:solidFill>
                <a:latin typeface="Calibri"/>
                <a:ea typeface="Calibri"/>
                <a:cs typeface="Calibri"/>
                <a:sym typeface="Calibri"/>
              </a:rPr>
              <a:t>Argumentos de la función:</a:t>
            </a:r>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s-ES" sz="1200">
                <a:solidFill>
                  <a:schemeClr val="dk1"/>
                </a:solidFill>
                <a:latin typeface="Calibri"/>
                <a:ea typeface="Calibri"/>
                <a:cs typeface="Calibri"/>
                <a:sym typeface="Calibri"/>
              </a:rPr>
              <a:t>CREATETEMPORARY</a:t>
            </a:r>
            <a:r>
              <a:rPr lang="es-ES" sz="1200">
                <a:solidFill>
                  <a:schemeClr val="dk1"/>
                </a:solidFill>
                <a:latin typeface="Calibri"/>
                <a:ea typeface="Calibri"/>
                <a:cs typeface="Calibri"/>
                <a:sym typeface="Calibri"/>
              </a:rPr>
              <a:t>(</a:t>
            </a:r>
            <a:r>
              <a:rPr b="1" lang="es-ES" sz="1200">
                <a:solidFill>
                  <a:schemeClr val="dk1"/>
                </a:solidFill>
                <a:latin typeface="Calibri"/>
                <a:ea typeface="Calibri"/>
                <a:cs typeface="Calibri"/>
                <a:sym typeface="Calibri"/>
              </a:rPr>
              <a:t>variable, cache, duración</a:t>
            </a:r>
            <a:r>
              <a:rPr lang="es-E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8"/>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8"/>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16" name="Google Shape;216;p8"/>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8"/>
          <p:cNvSpPr/>
          <p:nvPr/>
        </p:nvSpPr>
        <p:spPr>
          <a:xfrm>
            <a:off x="4765402" y="2486886"/>
            <a:ext cx="3926541"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800">
                <a:solidFill>
                  <a:srgbClr val="17365D"/>
                </a:solidFill>
                <a:latin typeface="Calibri"/>
                <a:ea typeface="Calibri"/>
                <a:cs typeface="Calibri"/>
                <a:sym typeface="Calibri"/>
              </a:rPr>
              <a:t>Package Oracle DBMS_LOB</a:t>
            </a:r>
            <a:endParaRPr sz="1800">
              <a:solidFill>
                <a:srgbClr val="17365D"/>
              </a:solidFill>
              <a:latin typeface="Calibri"/>
              <a:ea typeface="Calibri"/>
              <a:cs typeface="Calibri"/>
              <a:sym typeface="Calibri"/>
            </a:endParaRPr>
          </a:p>
          <a:p>
            <a:pPr indent="0" lvl="0" marL="0" marR="0" rtl="0" algn="just">
              <a:spcBef>
                <a:spcPts val="0"/>
              </a:spcBef>
              <a:spcAft>
                <a:spcPts val="0"/>
              </a:spcAft>
              <a:buNone/>
            </a:pPr>
            <a:r>
              <a:rPr lang="es-ES" sz="1800">
                <a:solidFill>
                  <a:srgbClr val="0F243E"/>
                </a:solidFill>
                <a:latin typeface="Calibri"/>
                <a:ea typeface="Calibri"/>
                <a:cs typeface="Calibri"/>
                <a:sym typeface="Calibri"/>
              </a:rPr>
              <a:t>Para poder implementar variables CLOB, BLOB y BFILE se requiere del Package Oracle DBMS_LOB, el cual posee una serie de funciones que nos ayudan a operar archivos binarios, siendo las que se presentan en la siguiente slide</a:t>
            </a:r>
            <a:endParaRPr sz="1600">
              <a:solidFill>
                <a:srgbClr val="0F243E"/>
              </a:solidFill>
              <a:latin typeface="Calibri"/>
              <a:ea typeface="Calibri"/>
              <a:cs typeface="Calibri"/>
              <a:sym typeface="Calibri"/>
            </a:endParaRPr>
          </a:p>
        </p:txBody>
      </p:sp>
      <p:sp>
        <p:nvSpPr>
          <p:cNvPr id="218" name="Google Shape;218;p8"/>
          <p:cNvSpPr/>
          <p:nvPr/>
        </p:nvSpPr>
        <p:spPr>
          <a:xfrm>
            <a:off x="544605" y="1954814"/>
            <a:ext cx="1678457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19" name="Google Shape;219;p8"/>
          <p:cNvGraphicFramePr/>
          <p:nvPr/>
        </p:nvGraphicFramePr>
        <p:xfrm>
          <a:off x="544606" y="1954814"/>
          <a:ext cx="3436642" cy="2563397"/>
        </p:xfrm>
        <a:graphic>
          <a:graphicData uri="http://schemas.openxmlformats.org/presentationml/2006/ole">
            <mc:AlternateContent>
              <mc:Choice Requires="v">
                <p:oleObj r:id="rId4" imgH="2563397" imgW="3436642" progId="PBrush" spid="_x0000_s1">
                  <p:embed/>
                </p:oleObj>
              </mc:Choice>
              <mc:Fallback>
                <p:oleObj r:id="rId5" imgH="2563397" imgW="3436642" progId="PBrush">
                  <p:embed/>
                  <p:pic>
                    <p:nvPicPr>
                      <p:cNvPr id="219" name="Google Shape;219;p8"/>
                      <p:cNvPicPr preferRelativeResize="0"/>
                      <p:nvPr/>
                    </p:nvPicPr>
                    <p:blipFill rotWithShape="1">
                      <a:blip r:embed="rId6">
                        <a:alphaModFix/>
                      </a:blip>
                      <a:srcRect b="0" l="0" r="0" t="0"/>
                      <a:stretch/>
                    </p:blipFill>
                    <p:spPr>
                      <a:xfrm>
                        <a:off x="544606" y="1954814"/>
                        <a:ext cx="3436642" cy="2563397"/>
                      </a:xfrm>
                      <a:prstGeom prst="rect">
                        <a:avLst/>
                      </a:prstGeom>
                      <a:noFill/>
                      <a:ln>
                        <a:noFill/>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9"/>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9"/>
          <p:cNvSpPr/>
          <p:nvPr/>
        </p:nvSpPr>
        <p:spPr>
          <a:xfrm>
            <a:off x="5105400" y="399701"/>
            <a:ext cx="3216396"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26" name="Google Shape;226;p9"/>
          <p:cNvSpPr/>
          <p:nvPr/>
        </p:nvSpPr>
        <p:spPr>
          <a:xfrm>
            <a:off x="1275537" y="2859207"/>
            <a:ext cx="3865958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9"/>
          <p:cNvSpPr/>
          <p:nvPr/>
        </p:nvSpPr>
        <p:spPr>
          <a:xfrm>
            <a:off x="685800" y="1445732"/>
            <a:ext cx="8074958" cy="391902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READ:  </a:t>
            </a:r>
            <a:r>
              <a:rPr lang="es-ES" sz="1800">
                <a:solidFill>
                  <a:srgbClr val="0F243E"/>
                </a:solidFill>
                <a:latin typeface="Calibri"/>
                <a:ea typeface="Calibri"/>
                <a:cs typeface="Calibri"/>
                <a:sym typeface="Calibri"/>
              </a:rPr>
              <a:t>Lee en el buffer indicado el número de bytes (BFILE;BLOB)/ caracteres (CLOB/NCLOB) indicados.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WRITE: </a:t>
            </a:r>
            <a:r>
              <a:rPr lang="es-ES" sz="1800">
                <a:solidFill>
                  <a:srgbClr val="0F243E"/>
                </a:solidFill>
                <a:latin typeface="Calibri"/>
                <a:ea typeface="Calibri"/>
                <a:cs typeface="Calibri"/>
                <a:sym typeface="Calibri"/>
              </a:rPr>
              <a:t>Escribe desde el buffer indicado el número de bytes (BFILE, BLOB) /caracteres (CLOB/¨NCLOB) indicados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COPY: </a:t>
            </a:r>
            <a:r>
              <a:rPr lang="es-ES" sz="1800">
                <a:solidFill>
                  <a:srgbClr val="0F243E"/>
                </a:solidFill>
                <a:latin typeface="Calibri"/>
                <a:ea typeface="Calibri"/>
                <a:cs typeface="Calibri"/>
                <a:sym typeface="Calibri"/>
              </a:rPr>
              <a:t>Procedimiento que copia todo o parte del contenido de un LOB a otro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ERASE: </a:t>
            </a:r>
            <a:r>
              <a:rPr lang="es-ES" sz="1800">
                <a:solidFill>
                  <a:srgbClr val="0F243E"/>
                </a:solidFill>
                <a:latin typeface="Calibri"/>
                <a:ea typeface="Calibri"/>
                <a:cs typeface="Calibri"/>
                <a:sym typeface="Calibri"/>
              </a:rPr>
              <a:t>Elimina todo o parte del contenido de un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FILEEXISTS: </a:t>
            </a:r>
            <a:r>
              <a:rPr lang="es-ES" sz="1800">
                <a:solidFill>
                  <a:srgbClr val="0F243E"/>
                </a:solidFill>
                <a:latin typeface="Calibri"/>
                <a:ea typeface="Calibri"/>
                <a:cs typeface="Calibri"/>
                <a:sym typeface="Calibri"/>
              </a:rPr>
              <a:t>Indica la existencia o no del archivo indicado</a:t>
            </a:r>
            <a:br>
              <a:rPr lang="es-ES" sz="1800">
                <a:solidFill>
                  <a:srgbClr val="0F243E"/>
                </a:solidFill>
                <a:latin typeface="Calibri"/>
                <a:ea typeface="Calibri"/>
                <a:cs typeface="Calibri"/>
                <a:sym typeface="Calibri"/>
              </a:rPr>
            </a:br>
            <a:r>
              <a:rPr lang="es-ES" sz="1800">
                <a:solidFill>
                  <a:srgbClr val="0F243E"/>
                </a:solidFill>
                <a:latin typeface="Calibri"/>
                <a:ea typeface="Calibri"/>
                <a:cs typeface="Calibri"/>
                <a:sym typeface="Calibri"/>
              </a:rPr>
              <a:t>Si devuelve 1 –&gt; archivo existente; 0 –&gt; archivo inexistente</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FILEGETNAME: </a:t>
            </a:r>
            <a:r>
              <a:rPr lang="es-ES" sz="1800">
                <a:solidFill>
                  <a:srgbClr val="0F243E"/>
                </a:solidFill>
                <a:latin typeface="Calibri"/>
                <a:ea typeface="Calibri"/>
                <a:cs typeface="Calibri"/>
                <a:sym typeface="Calibri"/>
              </a:rPr>
              <a:t>Devuelve el Directorio + archivo asociado a ese localizador, dentro de las variables indicadas.</a:t>
            </a:r>
            <a:endParaRPr sz="1800">
              <a:solidFill>
                <a:srgbClr val="0F243E"/>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2014-04-29T13:43:09Z</dcterms:created>
  <dc:creator>Macarena Trujillo V.</dc:creator>
</cp:coreProperties>
</file>